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3" r:id="rId2"/>
    <p:sldId id="274" r:id="rId3"/>
    <p:sldId id="275" r:id="rId4"/>
    <p:sldId id="257" r:id="rId5"/>
    <p:sldId id="258" r:id="rId6"/>
    <p:sldId id="266" r:id="rId7"/>
    <p:sldId id="267" r:id="rId8"/>
    <p:sldId id="268" r:id="rId9"/>
    <p:sldId id="276" r:id="rId10"/>
    <p:sldId id="269" r:id="rId11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A58C85-A064-4B40-A6FE-8D3F23E3BE97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759325"/>
            <a:ext cx="5510213" cy="45100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E8A49-7C30-43F4-8CA5-EB36A7308F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4246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 </a:t>
            </a:r>
            <a:b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№72»</a:t>
            </a:r>
            <a:b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087" y="1340768"/>
            <a:ext cx="8672393" cy="551723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Музей к коробке </a:t>
            </a:r>
            <a:br>
              <a:rPr lang="ru-RU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«Березка»</a:t>
            </a:r>
            <a:r>
              <a:rPr lang="ru-RU" sz="4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(Номинация «Презентация музея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  <a:p>
            <a:pPr marL="0" indent="0" algn="r">
              <a:lnSpc>
                <a:spcPts val="2400"/>
              </a:lnSpc>
              <a:spcBef>
                <a:spcPts val="0"/>
              </a:spcBef>
              <a:buNone/>
            </a:pP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lnSpc>
                <a:spcPts val="2400"/>
              </a:lnSpc>
              <a:spcBef>
                <a:spcPts val="0"/>
              </a:spcBef>
              <a:buNone/>
            </a:pP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lnSpc>
                <a:spcPts val="2400"/>
              </a:lnSpc>
              <a:spcBef>
                <a:spcPts val="0"/>
              </a:spcBef>
              <a:buNone/>
            </a:pP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Авторский коллектив: </a:t>
            </a:r>
          </a:p>
          <a:p>
            <a:pPr marL="0" indent="0" algn="r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Кучина 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А.Р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., 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Грачева Н.В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.,</a:t>
            </a:r>
          </a:p>
          <a:p>
            <a:pPr marL="0" indent="0" algn="r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Пекарская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Н.П., </a:t>
            </a:r>
          </a:p>
          <a:p>
            <a:pPr marL="0" indent="0" algn="r">
              <a:lnSpc>
                <a:spcPts val="2400"/>
              </a:lnSpc>
              <a:spcBef>
                <a:spcPts val="0"/>
              </a:spcBef>
              <a:buNone/>
            </a:pP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Овчинникова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В.А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 algn="r">
              <a:lnSpc>
                <a:spcPts val="2400"/>
              </a:lnSpc>
              <a:spcBef>
                <a:spcPts val="0"/>
              </a:spcBef>
              <a:buNone/>
            </a:pPr>
            <a:endPara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lnSpc>
                <a:spcPts val="2400"/>
              </a:lnSpc>
              <a:spcBef>
                <a:spcPts val="0"/>
              </a:spcBef>
              <a:buNone/>
            </a:pP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lnSpc>
                <a:spcPts val="2400"/>
              </a:lnSpc>
              <a:spcBef>
                <a:spcPts val="0"/>
              </a:spcBef>
              <a:buNone/>
            </a:pPr>
            <a:endPara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lnSpc>
                <a:spcPts val="2400"/>
              </a:lnSpc>
              <a:spcBef>
                <a:spcPts val="0"/>
              </a:spcBef>
              <a:buNone/>
            </a:pP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372756">
            <a:off x="575136" y="3934734"/>
            <a:ext cx="2529050" cy="217038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206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897447">
            <a:off x="3226254" y="4199691"/>
            <a:ext cx="2653008" cy="2090452"/>
          </a:xfrm>
          <a:prstGeom prst="roundRect">
            <a:avLst>
              <a:gd name="adj" fmla="val 11111"/>
            </a:avLst>
          </a:prstGeom>
          <a:ln w="190500" cap="rnd">
            <a:solidFill>
              <a:srgbClr val="00B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170333392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"/>
            <a:ext cx="8640960" cy="692695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проведенной работы:</a:t>
            </a:r>
            <a:endParaRPr lang="ru-RU" sz="32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642918"/>
            <a:ext cx="8536462" cy="5834928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познакомились с особенностями, </a:t>
            </a:r>
            <a:r>
              <a:rPr lang="ru-RU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строением, разнообразием дерева, свойствами, ценностью </a:t>
            </a:r>
            <a:r>
              <a:rPr 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жизни </a:t>
            </a:r>
            <a:r>
              <a:rPr lang="ru-RU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людей и его использование в быту; научились определять взаимосвязь  березы с живой и неживой  природой.</a:t>
            </a: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сформировались представления о жизни березы; они узнали, что береза считается символом и гордостью русского народа, является олицетворением нашей Родины. </a:t>
            </a: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прониклись заботой и любовью к березе,  основам экологической грамотности, через бережное </a:t>
            </a:r>
            <a:r>
              <a:rPr 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</a:t>
            </a:r>
            <a:r>
              <a:rPr lang="ru-RU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ней; приобрели навыки  </a:t>
            </a:r>
            <a:r>
              <a:rPr 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декоративно-прикладного искусства</a:t>
            </a: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приобрели новые знания и умения, научились использовать бросовый материал в работе с детьми при изготовлении поделок</a:t>
            </a:r>
          </a:p>
          <a:p>
            <a:pPr marL="342900" indent="-342900" algn="just"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 повысили свою профессиональную компетентность </a:t>
            </a:r>
            <a:endParaRPr lang="ru-RU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253715">
            <a:off x="1154511" y="4893968"/>
            <a:ext cx="3162300" cy="1809618"/>
          </a:xfrm>
          <a:prstGeom prst="ellipse">
            <a:avLst/>
          </a:prstGeom>
          <a:ln w="190500" cap="rnd">
            <a:solidFill>
              <a:srgbClr val="00B05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31377">
            <a:off x="5133645" y="4832962"/>
            <a:ext cx="3049034" cy="1809618"/>
          </a:xfrm>
          <a:prstGeom prst="ellipse">
            <a:avLst/>
          </a:prstGeom>
          <a:ln w="190500" cap="rnd">
            <a:solidFill>
              <a:srgbClr val="FFC000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Autofit/>
          </a:bodyPr>
          <a:lstStyle/>
          <a:p>
            <a:pPr algn="l"/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009531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9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Приобщать </a:t>
            </a:r>
            <a:r>
              <a:rPr lang="ru-RU" sz="2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к традиционной отечественной культуре, </a:t>
            </a:r>
            <a:r>
              <a:rPr lang="ru-RU" sz="29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интерес к березе.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3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3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29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представления у детей о жизни березы, как живого существа; показать, что береза считается символом и гордостью русского народа, что она является олицетворением нашей Родины, что береза и Россия – неразделимые понятия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29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 внимание детей на разнообразие видов деревянных изделий, их значении в нашей жизни.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29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с особенностями, строением дерева, с его свойствами, особенностями  и использованием в быту,  а так же его ценностью для жизни людей</a:t>
            </a: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29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Заложить </a:t>
            </a:r>
            <a:r>
              <a:rPr lang="ru-RU" sz="29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экологической грамотности у детей через воспитание любви к природе и бережное отношение к </a:t>
            </a:r>
            <a:r>
              <a:rPr lang="ru-RU" sz="29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ней.</a:t>
            </a:r>
            <a:r>
              <a:rPr lang="ru-RU" sz="29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ru-RU" sz="31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            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Недостаточные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о самом почитаемом дереве в 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-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березе, о ее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оздоровительном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хозяйственном и эстетическом значении в жизни человека.</a:t>
            </a:r>
            <a:b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Несоблюдение 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 экологически грамотного поведения.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28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  <a:buNone/>
            </a:pP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Users\днс\Desktop\Новая папка\bereza-300x2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351464">
            <a:off x="7158306" y="5570650"/>
            <a:ext cx="1095027" cy="9420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92D050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896102882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0"/>
            <a:ext cx="8784976" cy="674136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 </a:t>
            </a:r>
            <a:endParaRPr lang="ru-RU" sz="28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spcBef>
                <a:spcPts val="0"/>
              </a:spcBef>
            </a:pPr>
            <a:r>
              <a:rPr lang="ru-RU" sz="1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городские дети редко общаются с природой. Они неплохо знают растения, животных других стран и гораздо хуже тех, кто обитает рядом с ними. Экологическое образование ребенка необходимо начинать со знакомства с объектами природы ближайшего окружения, с которыми ребенок сталкивается каждый день.</a:t>
            </a:r>
          </a:p>
          <a:p>
            <a:pPr marL="0" algn="just">
              <a:spcBef>
                <a:spcPts val="0"/>
              </a:spcBef>
            </a:pPr>
            <a:r>
              <a:rPr lang="ru-RU" sz="1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чего начинается Родина? С речки, с песчаного бугорка на полянке, с семьи, с маленького дворика, где мы живем, а может она начинается с той березки, которая растет на территории нашего детского сада, во дворе нашего дома?</a:t>
            </a:r>
          </a:p>
          <a:p>
            <a:pPr marL="0" algn="just">
              <a:spcBef>
                <a:spcPts val="0"/>
              </a:spcBef>
            </a:pPr>
            <a:r>
              <a:rPr lang="ru-RU" sz="1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Красавицей русских лесов называют люди березку. Это одно из наиболее почитаемых у славян деревьев, символ и гордость русского народа. Это «счастливое» дерево оберегает от зла, приносит удачу и благополучие в семье. В старину березу называли «деревом четырех дел»: первое дело – мир освещать; второе – крик утешать; третье – больных исцелять; четвертое – чистоту соблюдать.</a:t>
            </a:r>
          </a:p>
          <a:p>
            <a:pPr marL="0" algn="just">
              <a:spcBef>
                <a:spcPts val="0"/>
              </a:spcBef>
            </a:pPr>
            <a:r>
              <a:rPr lang="ru-RU" sz="1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русского человека нет дерева роднее и милее. Березка вызывает у нас чувства, созвучные щедрой и отзывчивой русской душе! Нет дерева в России, которому так повезло бы в фольклоре, литературе, живописи, музыке. Береза приносит людям радость и свет</a:t>
            </a: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Ни </a:t>
            </a:r>
            <a:r>
              <a:rPr lang="ru-RU" sz="1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одной стране нет столько берез, как у нас, поэтому деревом многих россиян является русская береза. Белоствольная, величавая, изящная она напоминает невесту. О ней со старины ведутся песни, сказки, стихи. Она является образом России. Со времен глухой старины вошла она в нашу жизнь. Мила она русскому человеку. Любит наш народ красавицу за ее пользу, которую она приносит народу</a:t>
            </a: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Поэтому </a:t>
            </a:r>
            <a:r>
              <a:rPr lang="ru-RU" sz="17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время, когда ребенок очень мало общается с природой, а в свободное время все больше занимает компьютер, телевизор и прочие достижения технического прогресса, очень важно помочь ребенку увидеть неповторимость, целостность природы, научить любить ее, уважать, вызвать желание общаться с </a:t>
            </a:r>
            <a:r>
              <a:rPr lang="ru-RU" sz="17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ней.</a:t>
            </a:r>
            <a:endParaRPr lang="ru-RU" sz="17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5630310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764703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Методический материал: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620688"/>
            <a:ext cx="8640960" cy="5976664"/>
          </a:xfrm>
        </p:spPr>
        <p:txBody>
          <a:bodyPr>
            <a:normAutofit/>
          </a:bodyPr>
          <a:lstStyle/>
          <a:p>
            <a:pPr marL="342900" indent="-342900" algn="just">
              <a:buFontTx/>
              <a:buChar char="-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по развитию связной речи (модели по составлению описательного рассказа о березе; картотеки стихов и загадок,  физкультминуток; пословиц и поговорок; пальчиковых игр)</a:t>
            </a:r>
          </a:p>
          <a:p>
            <a:pPr marL="342900" indent="-342900" algn="just">
              <a:buFontTx/>
              <a:buChar char="-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по изобразительной деятельности (шаблоны «Последовательность рисования березы»; образцы по рисованию «Березы в разные времена года»</a:t>
            </a:r>
          </a:p>
          <a:p>
            <a:pPr marL="342900" indent="-342900" algn="just">
              <a:buFontTx/>
              <a:buChar char="-"/>
            </a:pP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по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аппликации (схемы «Последовательность выполнения аппликации»; образцы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«Березы в разные времена года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  <a:p>
            <a:pPr marL="342900" indent="-342900" algn="just">
              <a:buFontTx/>
              <a:buChar char="-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Конспекты организованной образовательной деятельности, развлечений, проектов, презентаций для детей старшей </a:t>
            </a:r>
          </a:p>
          <a:p>
            <a:pPr algn="just"/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и подготовительной группы</a:t>
            </a:r>
          </a:p>
          <a:p>
            <a:pPr marL="342900" indent="-342900" algn="just">
              <a:buFontTx/>
              <a:buChar char="-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Макет «Березовая аллея </a:t>
            </a:r>
          </a:p>
          <a:p>
            <a:pPr algn="just"/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 городском парке»</a:t>
            </a:r>
          </a:p>
          <a:p>
            <a:pPr marL="342900" indent="-342900" algn="just">
              <a:buFontTx/>
              <a:buChar char="-"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Природный материал </a:t>
            </a:r>
          </a:p>
          <a:p>
            <a:pPr algn="just"/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(береста, опилки, березовые </a:t>
            </a:r>
          </a:p>
          <a:p>
            <a:pPr algn="just"/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ветки, семена и листья березы)</a:t>
            </a:r>
          </a:p>
          <a:p>
            <a:pPr marL="342900" indent="-342900" algn="just">
              <a:buFontTx/>
              <a:buChar char="-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 rot="830962">
            <a:off x="6235809" y="4212887"/>
            <a:ext cx="2552834" cy="21786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206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843603">
            <a:off x="4195130" y="4132233"/>
            <a:ext cx="2051830" cy="2051965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147248" cy="1858219"/>
          </a:xfrm>
        </p:spPr>
        <p:txBody>
          <a:bodyPr>
            <a:normAutofit fontScale="90000"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</a:t>
            </a:r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7504" y="620688"/>
            <a:ext cx="8856984" cy="5505475"/>
          </a:xfrm>
        </p:spPr>
        <p:txBody>
          <a:bodyPr>
            <a:normAutofit fontScale="77500" lnSpcReduction="20000"/>
          </a:bodyPr>
          <a:lstStyle/>
          <a:p>
            <a:pPr marL="0" algn="just">
              <a:lnSpc>
                <a:spcPct val="120000"/>
              </a:lnSpc>
              <a:spcBef>
                <a:spcPts val="0"/>
              </a:spcBef>
            </a:pP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Д/и «Разрезные картинки. </a:t>
            </a:r>
            <a:r>
              <a:rPr lang="ru-RU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Береза 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разное время года</a:t>
            </a:r>
            <a:r>
              <a:rPr lang="ru-RU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(расширять представления детей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березе в разное время года; формировать умение детей собирать целое из частей; развивать зрительное восприятие,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внимание,  мелкую моторику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пальцев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рук).</a:t>
            </a:r>
          </a:p>
          <a:p>
            <a:pPr marL="0" lvl="0" algn="just">
              <a:lnSpc>
                <a:spcPct val="120000"/>
              </a:lnSpc>
              <a:spcBef>
                <a:spcPts val="0"/>
              </a:spcBef>
            </a:pP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Д/и «Разрезные картинки. </a:t>
            </a:r>
            <a:r>
              <a:rPr lang="ru-RU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</a:t>
            </a:r>
            <a:r>
              <a:rPr lang="ru-RU" sz="24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любимый </a:t>
            </a:r>
            <a:r>
              <a:rPr lang="ru-RU" sz="2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город»</a:t>
            </a:r>
            <a:r>
              <a:rPr lang="ru-RU" sz="2400" dirty="0"/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(способствовать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закреплению знаний о достопримечательностях родного города Березники; развивать мелкую моторику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рук, воображение, память).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B050"/>
                </a:solidFill>
              </a:rPr>
              <a:t>Д/и «Чья тень</a:t>
            </a:r>
            <a:r>
              <a:rPr lang="ru-RU" sz="2000" b="1" i="1" dirty="0" smtClean="0">
                <a:solidFill>
                  <a:srgbClr val="00B050"/>
                </a:solidFill>
              </a:rPr>
              <a:t>»</a:t>
            </a:r>
            <a:r>
              <a:rPr lang="ru-RU" sz="2000" dirty="0"/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(закреплять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детей о березе, её разных размерах и формах; развивать связную речь, память,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внимание).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i="1" dirty="0">
                <a:solidFill>
                  <a:srgbClr val="00B050"/>
                </a:solidFill>
              </a:rPr>
              <a:t>Д/и «С какой ветки детки</a:t>
            </a:r>
            <a:r>
              <a:rPr lang="ru-RU" sz="2000" b="1" i="1" dirty="0" smtClean="0">
                <a:solidFill>
                  <a:srgbClr val="00B050"/>
                </a:solidFill>
              </a:rPr>
              <a:t>?»</a:t>
            </a:r>
            <a:r>
              <a:rPr lang="ru-RU" sz="2000" dirty="0"/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(формировать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правильное представление о деревьях и их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листьях).</a:t>
            </a:r>
            <a:endParaRPr lang="ru-RU" sz="2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Д/и «С кем дружит березка</a:t>
            </a:r>
            <a:r>
              <a:rPr lang="ru-RU" sz="20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  <a:r>
              <a:rPr lang="ru-RU" sz="2000" dirty="0"/>
              <a:t> </a:t>
            </a:r>
            <a:r>
              <a:rPr lang="ru-RU" sz="2000" dirty="0" smtClean="0"/>
              <a:t>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(учить детей устанавливать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причинно – следственные связи и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взаимозависимость; закреплять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детей о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берёзе;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развивать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связную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речь).</a:t>
            </a:r>
            <a:endParaRPr lang="ru-RU" sz="2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algn="just">
              <a:lnSpc>
                <a:spcPct val="120000"/>
              </a:lnSpc>
              <a:spcBef>
                <a:spcPts val="0"/>
              </a:spcBef>
            </a:pPr>
            <a:r>
              <a:rPr lang="ru-RU" sz="2000" b="1" i="1" dirty="0">
                <a:solidFill>
                  <a:srgbClr val="00B050"/>
                </a:solidFill>
              </a:rPr>
              <a:t>Д/и «Наряди березку</a:t>
            </a:r>
            <a:r>
              <a:rPr lang="ru-RU" sz="2000" b="1" i="1" dirty="0" smtClean="0">
                <a:solidFill>
                  <a:srgbClr val="00B050"/>
                </a:solidFill>
              </a:rPr>
              <a:t>»</a:t>
            </a:r>
            <a:r>
              <a:rPr lang="ru-RU" sz="2000" dirty="0"/>
              <a:t>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(закреплять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детей </a:t>
            </a:r>
            <a:endParaRPr lang="ru-RU" sz="22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о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березе, её летнем и осеннем наряде; </a:t>
            </a:r>
            <a:endParaRPr lang="ru-RU" sz="22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развивать  связную 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речь, </a:t>
            </a:r>
            <a:endParaRPr lang="ru-RU" sz="22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память</a:t>
            </a: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внимание).</a:t>
            </a:r>
            <a:endParaRPr lang="ru-RU" sz="22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858237" flipH="1">
            <a:off x="4065542" y="4792796"/>
            <a:ext cx="2089952" cy="1781089"/>
          </a:xfrm>
          <a:prstGeom prst="roundRect">
            <a:avLst>
              <a:gd name="adj" fmla="val 11111"/>
            </a:avLst>
          </a:prstGeom>
          <a:ln w="190500" cap="rnd">
            <a:solidFill>
              <a:srgbClr val="00B05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397590">
            <a:off x="6320244" y="4025892"/>
            <a:ext cx="2337262" cy="24041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C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Презентации:  </a:t>
            </a:r>
            <a:b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«Люблю березу русскую», </a:t>
            </a:r>
            <a:br>
              <a:rPr lang="ru-RU" sz="40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«Русская красавица – берёзка»</a:t>
            </a:r>
            <a:endParaRPr lang="ru-RU" sz="40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939" y="1935589"/>
            <a:ext cx="3162300" cy="30661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00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674929">
            <a:off x="5957321" y="3379122"/>
            <a:ext cx="2807454" cy="29801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965048">
            <a:off x="273978" y="3492230"/>
            <a:ext cx="2789614" cy="28361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"/>
            <a:ext cx="9036496" cy="1052735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сбора музейных предметов: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836712"/>
            <a:ext cx="8568952" cy="5760640"/>
          </a:xfrm>
        </p:spPr>
        <p:txBody>
          <a:bodyPr>
            <a:normAutofit/>
          </a:bodyPr>
          <a:lstStyle/>
          <a:p>
            <a:pPr indent="-342900" algn="just">
              <a:spcBef>
                <a:spcPts val="0"/>
              </a:spcBef>
              <a:buFontTx/>
              <a:buChar char="-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родителей воспитанников по сбору деревянных изделий из березы и бересты</a:t>
            </a:r>
          </a:p>
          <a:p>
            <a:pPr indent="-342900" algn="just">
              <a:spcBef>
                <a:spcPts val="0"/>
              </a:spcBef>
              <a:buFontTx/>
              <a:buChar char="-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родителями воспитанников поделок, картин, предметов быта, коллекционных магнитиков своими руками</a:t>
            </a:r>
          </a:p>
          <a:p>
            <a:pPr indent="-342900" algn="just">
              <a:spcBef>
                <a:spcPts val="0"/>
              </a:spcBef>
              <a:buFontTx/>
              <a:buChar char="-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 природного материала, художественной литературы,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стихов, 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физкультминуток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пословиц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поговорок, пальчиковых игр и загадок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646301">
            <a:off x="5915500" y="4116575"/>
            <a:ext cx="3125597" cy="2624336"/>
          </a:xfrm>
          <a:prstGeom prst="ellipse">
            <a:avLst/>
          </a:prstGeom>
          <a:ln w="63500" cap="rnd">
            <a:solidFill>
              <a:srgbClr val="FF0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189995">
            <a:off x="144906" y="4026245"/>
            <a:ext cx="3159306" cy="2624336"/>
          </a:xfrm>
          <a:prstGeom prst="ellipse">
            <a:avLst/>
          </a:prstGeom>
          <a:ln w="63500" cap="rnd">
            <a:solidFill>
              <a:srgbClr val="FFC0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59832" y="4028336"/>
            <a:ext cx="2880320" cy="2677729"/>
          </a:xfrm>
          <a:prstGeom prst="ellipse">
            <a:avLst/>
          </a:prstGeom>
          <a:ln w="63500" cap="rnd">
            <a:solidFill>
              <a:srgbClr val="00206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"/>
            <a:ext cx="8624918" cy="714355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Продуктивная деятельность: 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648929"/>
            <a:ext cx="8496944" cy="6020431"/>
          </a:xfrm>
        </p:spPr>
        <p:txBody>
          <a:bodyPr>
            <a:normAutofit/>
          </a:bodyPr>
          <a:lstStyle/>
          <a:p>
            <a:pPr indent="-457200" algn="just">
              <a:spcBef>
                <a:spcPts val="0"/>
              </a:spcBef>
              <a:buFontTx/>
              <a:buChar char="-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Наблюдение за березой на участке, в парке, сквере</a:t>
            </a:r>
          </a:p>
          <a:p>
            <a:pPr indent="-457200" algn="just">
              <a:spcBef>
                <a:spcPts val="0"/>
              </a:spcBef>
              <a:buFontTx/>
              <a:buChar char="-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Просмотр презентаций: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«Русская красавица – берёзка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      </a:t>
            </a:r>
          </a:p>
          <a:p>
            <a:pPr algn="just">
              <a:spcBef>
                <a:spcPts val="0"/>
              </a:spcBef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«Люблю березу русскую»</a:t>
            </a:r>
          </a:p>
          <a:p>
            <a:pPr indent="-457200" algn="just">
              <a:spcBef>
                <a:spcPts val="0"/>
              </a:spcBef>
              <a:buFontTx/>
              <a:buChar char="-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Заучивание стихов, пословиц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поговорок,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пальчиковых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</a:p>
          <a:p>
            <a:pPr indent="-457200" algn="just">
              <a:spcBef>
                <a:spcPts val="0"/>
              </a:spcBef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игр; разгадывание  загадок и ребусов</a:t>
            </a:r>
          </a:p>
          <a:p>
            <a:pPr indent="-457200" algn="just">
              <a:spcBef>
                <a:spcPts val="0"/>
              </a:spcBef>
              <a:buFontTx/>
              <a:buChar char="-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Изготовление поделок, выполнение аппликаций детьми</a:t>
            </a:r>
          </a:p>
          <a:p>
            <a:pPr indent="-457200" algn="just">
              <a:spcBef>
                <a:spcPts val="0"/>
              </a:spcBef>
              <a:buFontTx/>
              <a:buChar char="-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праздника для детей и родителей </a:t>
            </a:r>
          </a:p>
          <a:p>
            <a:pPr algn="just">
              <a:spcBef>
                <a:spcPts val="0"/>
              </a:spcBef>
            </a:pP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«Береза – символ России»</a:t>
            </a:r>
          </a:p>
          <a:p>
            <a:pPr indent="-457200" algn="just">
              <a:spcBef>
                <a:spcPts val="0"/>
              </a:spcBef>
              <a:buFontTx/>
              <a:buChar char="-"/>
            </a:pP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user\Desktop\IMG_20190617_085724.jpg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933056"/>
            <a:ext cx="2448272" cy="26289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user\Desktop\IMG_20190617_085831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2520280" cy="26289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Users\user\Desktop\IMG_20190524_172617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744" y="4149079"/>
            <a:ext cx="3030855" cy="20162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00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"/>
            <a:ext cx="8731126" cy="785793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родителями:</a:t>
            </a:r>
            <a:endParaRPr lang="ru-RU" sz="40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07504" y="714356"/>
            <a:ext cx="8928992" cy="5882996"/>
          </a:xfrm>
        </p:spPr>
        <p:txBody>
          <a:bodyPr/>
          <a:lstStyle/>
          <a:p>
            <a:pPr marL="457200" indent="-457200" algn="just">
              <a:buFontTx/>
              <a:buChar char="-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родителей к сбору природного материала, помощь в изготовлении дидактических игр и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ламинировании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just">
              <a:buFontTx/>
              <a:buChar char="-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 «Секреты бересты и березы», папка-передвижка «Русская народная культура, как средство патриотического воспитания детей дошкольного возраста»</a:t>
            </a:r>
          </a:p>
          <a:p>
            <a:pPr marL="457200" indent="-457200" algn="just">
              <a:buFontTx/>
              <a:buChar char="-"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 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и родителей «Береза – символ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России!»</a:t>
            </a:r>
          </a:p>
          <a:p>
            <a:pPr marL="457200" indent="-457200" algn="just">
              <a:buFontTx/>
              <a:buChar char="-"/>
            </a:pPr>
            <a:endParaRPr lang="ru-RU" sz="2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Tx/>
              <a:buChar char="-"/>
            </a:pPr>
            <a:endParaRPr lang="ru-RU" dirty="0"/>
          </a:p>
        </p:txBody>
      </p:sp>
      <p:pic>
        <p:nvPicPr>
          <p:cNvPr id="7" name="Рисунок 6" descr="F:\Музей в коробке\IMG_20190524_171241.jpg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145103"/>
            <a:ext cx="2904232" cy="2546847"/>
          </a:xfrm>
          <a:prstGeom prst="rect">
            <a:avLst/>
          </a:prstGeom>
          <a:ln w="127000" cap="rnd">
            <a:solidFill>
              <a:srgbClr val="00B05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Рисунок 7" descr="F:\Музей в коробке\IMG_20190524_173412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729" y="4120872"/>
            <a:ext cx="2952328" cy="2546847"/>
          </a:xfrm>
          <a:prstGeom prst="rect">
            <a:avLst/>
          </a:prstGeom>
          <a:ln w="127000" cap="rnd">
            <a:solidFill>
              <a:srgbClr val="FFC0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721684462"/>
      </p:ext>
    </p:extLst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930</TotalTime>
  <Words>987</Words>
  <Application>Microsoft Office PowerPoint</Application>
  <PresentationFormat>Экран (4:3)</PresentationFormat>
  <Paragraphs>77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Муниципальное автономное дошкольное образовательное учреждение   «Детский сад №72» </vt:lpstr>
      <vt:lpstr> </vt:lpstr>
      <vt:lpstr>Слайд 3</vt:lpstr>
      <vt:lpstr>Методический материал:</vt:lpstr>
      <vt:lpstr>Дидактические игры:   </vt:lpstr>
      <vt:lpstr>Презентации:   «Люблю березу русскую»,  «Русская красавица – берёзка»</vt:lpstr>
      <vt:lpstr>Методы сбора музейных предметов:</vt:lpstr>
      <vt:lpstr>Продуктивная деятельность: </vt:lpstr>
      <vt:lpstr>Работа с родителями:</vt:lpstr>
      <vt:lpstr>Результаты проведенной работы: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днс</dc:creator>
  <cp:lastModifiedBy>Надежда</cp:lastModifiedBy>
  <cp:revision>109</cp:revision>
  <cp:lastPrinted>2016-01-17T08:18:52Z</cp:lastPrinted>
  <dcterms:created xsi:type="dcterms:W3CDTF">2015-11-15T10:20:03Z</dcterms:created>
  <dcterms:modified xsi:type="dcterms:W3CDTF">2020-11-19T08:44:53Z</dcterms:modified>
</cp:coreProperties>
</file>