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65" r:id="rId2"/>
    <p:sldId id="266" r:id="rId3"/>
    <p:sldId id="256" r:id="rId4"/>
    <p:sldId id="267" r:id="rId5"/>
    <p:sldId id="258" r:id="rId6"/>
    <p:sldId id="259" r:id="rId7"/>
    <p:sldId id="260" r:id="rId8"/>
    <p:sldId id="261" r:id="rId9"/>
    <p:sldId id="262" r:id="rId10"/>
    <p:sldId id="257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859E-0CD1-44A2-B267-E0BF5AEBCB27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3B4F6-C7E1-42CC-BB18-67CE96FA2D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B4F6-C7E1-42CC-BB18-67CE96FA2D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74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3B4F6-C7E1-42CC-BB18-67CE96FA2D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5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09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61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517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1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1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69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9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2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4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1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32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9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82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4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81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D933E99-FA69-4DAC-8A5C-346271B640D4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2B3B75D-ECB6-4639-9B3A-3FCA3C230D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26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7.wav"/><Relationship Id="rId7" Type="http://schemas.openxmlformats.org/officeDocument/2006/relationships/image" Target="../media/image39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7.jpeg"/><Relationship Id="rId3" Type="http://schemas.openxmlformats.org/officeDocument/2006/relationships/audio" Target="../media/audio9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7.wav"/><Relationship Id="rId10" Type="http://schemas.openxmlformats.org/officeDocument/2006/relationships/image" Target="../media/image44.png"/><Relationship Id="rId4" Type="http://schemas.openxmlformats.org/officeDocument/2006/relationships/audio" Target="../media/audio6.wav"/><Relationship Id="rId9" Type="http://schemas.openxmlformats.org/officeDocument/2006/relationships/image" Target="../media/image43.jpeg"/><Relationship Id="rId1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7.wav"/><Relationship Id="rId7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polinka.top/uploads/posts/2023-05/thumbs/1683937716_polinka-top-p-turizm-kartinki-dlya-detei-krasiv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680554" y="166255"/>
            <a:ext cx="8100754" cy="895686"/>
            <a:chOff x="114990" y="109348"/>
            <a:chExt cx="8100754" cy="786338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436419" y="109348"/>
              <a:ext cx="7557654" cy="722575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14990" y="187800"/>
              <a:ext cx="81007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Муниципальное автономное дошкольное образовательное учреждение «Детский сад 72»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34690" y="6488668"/>
            <a:ext cx="407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МО «Город Березники», 2024 </a:t>
            </a:r>
            <a:r>
              <a:rPr lang="ru-RU" b="1" dirty="0" smtClean="0"/>
              <a:t>г</a:t>
            </a:r>
            <a:endParaRPr lang="ru-RU" b="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8832272" y="5151337"/>
            <a:ext cx="3519056" cy="1706663"/>
            <a:chOff x="5340926" y="4206670"/>
            <a:chExt cx="3519056" cy="170666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5340926" y="4206670"/>
              <a:ext cx="3332018" cy="1706663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40927" y="4206670"/>
              <a:ext cx="35190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Comic Sans MS" panose="030F0702030302020204" pitchFamily="66" charset="0"/>
                </a:rPr>
                <a:t>Разработали</a:t>
              </a:r>
            </a:p>
            <a:p>
              <a:r>
                <a:rPr lang="ru-RU" sz="1600" b="1" dirty="0" smtClean="0">
                  <a:latin typeface="Comic Sans MS" panose="030F0702030302020204" pitchFamily="66" charset="0"/>
                </a:rPr>
                <a:t>воспитатель 1 квалификационной категории Буранова Ольга Анатольевна,</a:t>
              </a:r>
            </a:p>
            <a:p>
              <a:r>
                <a:rPr lang="ru-RU" sz="1600" b="1" dirty="0" smtClean="0">
                  <a:latin typeface="Comic Sans MS" panose="030F0702030302020204" pitchFamily="66" charset="0"/>
                </a:rPr>
                <a:t>воспитатель </a:t>
              </a:r>
            </a:p>
            <a:p>
              <a:r>
                <a:rPr lang="ru-RU" sz="1600" b="1" dirty="0" err="1" smtClean="0">
                  <a:latin typeface="Comic Sans MS" panose="030F0702030302020204" pitchFamily="66" charset="0"/>
                </a:rPr>
                <a:t>Новохацкая</a:t>
              </a:r>
              <a:r>
                <a:rPr lang="ru-RU" sz="1600" b="1" dirty="0" smtClean="0">
                  <a:latin typeface="Comic Sans MS" panose="030F0702030302020204" pitchFamily="66" charset="0"/>
                </a:rPr>
                <a:t> Елена Анатольевна</a:t>
              </a:r>
              <a:endParaRPr lang="ru-RU" sz="16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909455" y="1403807"/>
            <a:ext cx="5347854" cy="1704109"/>
            <a:chOff x="1302328" y="1523999"/>
            <a:chExt cx="5347854" cy="170410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1302328" y="1523999"/>
              <a:ext cx="5347854" cy="170410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1817021" y="2174745"/>
              <a:ext cx="45442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«Идем в поход»</a:t>
              </a:r>
              <a:endParaRPr lang="ru-RU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flipH="1">
              <a:off x="2137752" y="1651525"/>
              <a:ext cx="3902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Интерактивная игра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67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875" y="0"/>
            <a:ext cx="12193057" cy="685859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496292" y="248650"/>
            <a:ext cx="8880762" cy="1432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96292" y="303496"/>
            <a:ext cx="8880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просторной поляне на берегу расположится наш туристический бивак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 Для приготовления пищи и сушки вещей нужно развести костер.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Какой вид костра лучше установить в этом случае?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165472" y="3759228"/>
            <a:ext cx="2705100" cy="2611720"/>
            <a:chOff x="1165472" y="3759228"/>
            <a:chExt cx="2705100" cy="2611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/>
            <a:srcRect r="52667"/>
            <a:stretch/>
          </p:blipFill>
          <p:spPr>
            <a:xfrm>
              <a:off x="1165472" y="3759228"/>
              <a:ext cx="2705100" cy="2124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1320356" y="5865263"/>
              <a:ext cx="2395331" cy="505685"/>
              <a:chOff x="4327707" y="2247175"/>
              <a:chExt cx="2828789" cy="701101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7707" y="2247175"/>
                <a:ext cx="2828789" cy="701101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 flipH="1">
                <a:off x="5036044" y="2360155"/>
                <a:ext cx="166913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КОЛОДЕЦ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" name="Группа 22"/>
          <p:cNvGrpSpPr/>
          <p:nvPr/>
        </p:nvGrpSpPr>
        <p:grpSpPr>
          <a:xfrm>
            <a:off x="4652036" y="3029361"/>
            <a:ext cx="2769236" cy="2288455"/>
            <a:chOff x="4652036" y="3029361"/>
            <a:chExt cx="2769236" cy="2288455"/>
          </a:xfrm>
        </p:grpSpPr>
        <p:pic>
          <p:nvPicPr>
            <p:cNvPr id="2058" name="Picture 10" descr="https://sun9-70.userapi.com/impf/c638726/v638726676/3ce00/M1VdCXp01-M.jpg?size=604x453&amp;quality=96&amp;sign=1010ad713fd8a221deefbb8e9037a297&amp;type=album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5" t="20852" r="18121" b="23279"/>
            <a:stretch/>
          </p:blipFill>
          <p:spPr bwMode="auto">
            <a:xfrm>
              <a:off x="4652036" y="3029361"/>
              <a:ext cx="2769236" cy="176500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4792021" y="4832308"/>
              <a:ext cx="2489264" cy="485508"/>
              <a:chOff x="955386" y="2210322"/>
              <a:chExt cx="2812472" cy="678873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955386" y="2210322"/>
                <a:ext cx="2812472" cy="67887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flipH="1">
                <a:off x="1843055" y="2302322"/>
                <a:ext cx="11734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НОДЬЯ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4" name="Группа 23"/>
          <p:cNvGrpSpPr/>
          <p:nvPr/>
        </p:nvGrpSpPr>
        <p:grpSpPr>
          <a:xfrm>
            <a:off x="8342721" y="2970103"/>
            <a:ext cx="3196026" cy="2600008"/>
            <a:chOff x="8412800" y="3759228"/>
            <a:chExt cx="3196026" cy="2600008"/>
          </a:xfrm>
        </p:grpSpPr>
        <p:pic>
          <p:nvPicPr>
            <p:cNvPr id="2060" name="Picture 12" descr="https://www.lpcentr.ru/docs/rec/%D0%92%D0%B8%D0%B4%D1%8B%20%D0%BA%D0%BE%D1%81%D1%82%D1%80%D0%BE%D0%B2/%D0%A8%D0%B0%D0%BB%D0%B0%D1%8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800" y="3759228"/>
              <a:ext cx="2213635" cy="20702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Группа 20"/>
            <p:cNvGrpSpPr/>
            <p:nvPr/>
          </p:nvGrpSpPr>
          <p:grpSpPr>
            <a:xfrm>
              <a:off x="8412801" y="5827958"/>
              <a:ext cx="3196025" cy="531278"/>
              <a:chOff x="9337964" y="1674773"/>
              <a:chExt cx="2855093" cy="666646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9337964" y="1674773"/>
                <a:ext cx="2855093" cy="6666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119496" y="1821493"/>
                <a:ext cx="15186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ШАЛАШ</a:t>
                </a:r>
                <a:endParaRPr lang="ru-RU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10166828" y="6227538"/>
            <a:ext cx="1884218" cy="597279"/>
            <a:chOff x="10307782" y="6220689"/>
            <a:chExt cx="1884218" cy="597279"/>
          </a:xfrm>
        </p:grpSpPr>
        <p:sp>
          <p:nvSpPr>
            <p:cNvPr id="32" name="Скругленный прямоугольник 31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58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329" y="-594"/>
            <a:ext cx="12193057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620983" y="193964"/>
            <a:ext cx="8880762" cy="14329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Настоящий турист никогда не навредит природе.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Он заботится о ней и охраняет.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Знаешь ли ты правила поведения на природе?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Выбери верные знаки.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https://thumbs.dreamstime.com/b/%D0%BF%D0%BE%D0%B6%D0%B0-%D1%83%D0%B9%D1%81%D1%82%D0%B0-%D0%BD%D0%B5-%D0%B7%D0%B0%D1%81%D0%BE%D1%80%D1%8F%D0%B9%D1%82%D0%B5-729503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90" y="1499207"/>
            <a:ext cx="2025938" cy="20259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gas-kvas.com/grafic/uploads/posts/2024-01/gas-kvas-com-p-ekologicheskie-znaki-na-prozrachnom-fone-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854" y="3746817"/>
            <a:ext cx="2549235" cy="1911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sd.multiurok.ru/html/2023/01/26/s_63d27cbc62f7d/phpOVGluo_znaki-ohrany-prirody_html_a9e68f0a037ec2c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316" y="4154713"/>
            <a:ext cx="1911401" cy="1919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695" y="2344046"/>
            <a:ext cx="2244649" cy="1795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2"/>
          <a:srcRect l="16538" t="6897" r="15974" b="24631"/>
          <a:stretch/>
        </p:blipFill>
        <p:spPr>
          <a:xfrm>
            <a:off x="376460" y="1822306"/>
            <a:ext cx="1717963" cy="1743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2" name="Picture 8" descr="https://img.razrisyika.ru/kart/55/216224-beregite-prirodu-dlya-doshkolnikov-po-ekologii-3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09" r="70628"/>
          <a:stretch/>
        </p:blipFill>
        <p:spPr bwMode="auto">
          <a:xfrm>
            <a:off x="1891688" y="4139765"/>
            <a:ext cx="1864420" cy="1863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img.razrisyika.ru/kart/55/216224-beregite-prirodu-dlya-doshkolnikov-po-ekologii-3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08" b="67258"/>
          <a:stretch/>
        </p:blipFill>
        <p:spPr bwMode="auto">
          <a:xfrm>
            <a:off x="6117034" y="2300668"/>
            <a:ext cx="1910742" cy="1839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10238510" y="6302065"/>
            <a:ext cx="1884218" cy="597279"/>
            <a:chOff x="10307782" y="6220689"/>
            <a:chExt cx="1884218" cy="597279"/>
          </a:xfrm>
        </p:grpSpPr>
        <p:sp>
          <p:nvSpPr>
            <p:cNvPr id="12" name="Скругленный прямоугольник 11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>
                    <a:snd r:embed="rId14" name="click.wav"/>
                  </a:hlinkClick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48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100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polinka.top/uploads/posts/2023-05/thumbs/1683937716_polinka-top-p-turizm-kartinki-dlya-detei-krasivo-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flomaster.top/uploads/posts/2022-08/1660766328_8-flomaster-club-p-turisti-kartinki-dlya-detei-krasivo-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6092" y="4710545"/>
            <a:ext cx="2759815" cy="214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484294" y="129073"/>
            <a:ext cx="7458075" cy="106710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54035" y="180511"/>
            <a:ext cx="648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Юный турист!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Ты отлично справился со всеми заданиями! Желаем приятного отдыха!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Управляющая кнопка: звук 2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9150496" y="129073"/>
            <a:ext cx="672378" cy="1067101"/>
          </a:xfrm>
          <a:prstGeom prst="actionButtonSound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9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45" y="374073"/>
            <a:ext cx="935181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Comic Sans MS" panose="030F0702030302020204" pitchFamily="66" charset="0"/>
              </a:rPr>
              <a:t>Цель: </a:t>
            </a:r>
            <a:r>
              <a:rPr lang="ru-RU" sz="2800" dirty="0" smtClean="0">
                <a:latin typeface="Comic Sans MS" panose="030F0702030302020204" pitchFamily="66" charset="0"/>
              </a:rPr>
              <a:t>формирование познавательного интереса к туристической деятельности по Пермскому краю посредством интерактивной игры.</a:t>
            </a:r>
          </a:p>
          <a:p>
            <a:pPr algn="just"/>
            <a:r>
              <a:rPr lang="ru-RU" sz="2800" b="1" dirty="0" smtClean="0">
                <a:latin typeface="Comic Sans MS" panose="030F0702030302020204" pitchFamily="66" charset="0"/>
              </a:rPr>
              <a:t>Задачи:</a:t>
            </a:r>
          </a:p>
          <a:p>
            <a:pPr algn="just"/>
            <a:r>
              <a:rPr lang="ru-RU" sz="2800" dirty="0" smtClean="0">
                <a:latin typeface="Comic Sans MS" panose="030F0702030302020204" pitchFamily="66" charset="0"/>
              </a:rPr>
              <a:t>*развивать познавательный интерес к достопримечательностям, природе Пермского края, к туристической деятельности</a:t>
            </a:r>
          </a:p>
          <a:p>
            <a:pPr lvl="0" algn="just"/>
            <a:r>
              <a:rPr lang="ru-RU" sz="2800" dirty="0" smtClean="0">
                <a:latin typeface="Comic Sans MS" panose="030F0702030302020204" pitchFamily="66" charset="0"/>
              </a:rPr>
              <a:t>*развивать </a:t>
            </a:r>
            <a:r>
              <a:rPr lang="ru-RU" sz="2800" dirty="0">
                <a:latin typeface="Comic Sans MS" panose="030F0702030302020204" pitchFamily="66" charset="0"/>
              </a:rPr>
              <a:t>образную память, внимание, мышление; слуховое и зрительное восприятие;</a:t>
            </a:r>
          </a:p>
          <a:p>
            <a:pPr lvl="0" algn="just"/>
            <a:r>
              <a:rPr lang="ru-RU" sz="2800" dirty="0" smtClean="0">
                <a:latin typeface="Comic Sans MS" panose="030F0702030302020204" pitchFamily="66" charset="0"/>
              </a:rPr>
              <a:t>*воспитывать </a:t>
            </a:r>
            <a:r>
              <a:rPr lang="ru-RU" sz="2800" dirty="0">
                <a:latin typeface="Comic Sans MS" panose="030F0702030302020204" pitchFamily="66" charset="0"/>
              </a:rPr>
              <a:t>бережное отношение к природе</a:t>
            </a:r>
            <a:r>
              <a:rPr lang="ru-RU" sz="2800" dirty="0" smtClean="0">
                <a:latin typeface="Comic Sans MS" panose="030F0702030302020204" pitchFamily="66" charset="0"/>
              </a:rPr>
              <a:t>.</a:t>
            </a:r>
          </a:p>
          <a:p>
            <a:pPr lvl="0" algn="just"/>
            <a:r>
              <a:rPr lang="ru-RU" sz="2800" b="1" dirty="0" smtClean="0">
                <a:latin typeface="Comic Sans MS" panose="030F0702030302020204" pitchFamily="66" charset="0"/>
              </a:rPr>
              <a:t>Целевая аудитория</a:t>
            </a:r>
            <a:r>
              <a:rPr lang="ru-RU" sz="2800" dirty="0" smtClean="0">
                <a:latin typeface="Comic Sans MS" panose="030F0702030302020204" pitchFamily="66" charset="0"/>
              </a:rPr>
              <a:t>: дети старшего дошкольного возраста, воспитатели, родители (законные представители) воспитанников.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5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Hover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302328" y="1523999"/>
            <a:ext cx="5347854" cy="1704109"/>
            <a:chOff x="1302328" y="1523999"/>
            <a:chExt cx="5347854" cy="1704109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302328" y="1523999"/>
              <a:ext cx="5347854" cy="1704109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 flipH="1">
              <a:off x="2290154" y="2302271"/>
              <a:ext cx="37504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Идем в поход</a:t>
              </a:r>
              <a:endParaRPr lang="ru-RU" sz="4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2137752" y="1651525"/>
              <a:ext cx="39028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chemeClr val="accent6">
                      <a:lumMod val="75000"/>
                    </a:schemeClr>
                  </a:solidFill>
                  <a:latin typeface="Comic Sans MS" panose="030F0702030302020204" pitchFamily="66" charset="0"/>
                </a:rPr>
                <a:t>Интерактивная игра</a:t>
              </a:r>
              <a:endParaRPr lang="ru-RU" sz="28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044545" y="6331527"/>
            <a:ext cx="1884218" cy="526473"/>
            <a:chOff x="10058399" y="6539345"/>
            <a:chExt cx="1884218" cy="526473"/>
          </a:xfrm>
        </p:grpSpPr>
        <p:sp>
          <p:nvSpPr>
            <p:cNvPr id="8" name="Скругленный прямоугольник 7">
              <a:hlinkClick r:id="" action="ppaction://hlinkshowjump?jump=nextslide">
                <a:snd r:embed="rId3" name="laser.wav"/>
              </a:hlinkClick>
              <a:hlinkHover r:id="" action="ppaction://hlinkshowjump?jump=nextslide" highlightClick="1"/>
            </p:cNvPr>
            <p:cNvSpPr/>
            <p:nvPr/>
          </p:nvSpPr>
          <p:spPr>
            <a:xfrm>
              <a:off x="10058399" y="6539345"/>
              <a:ext cx="1884218" cy="526473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120745" y="6539345"/>
              <a:ext cx="1759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rId4" action="ppaction://hlinksldjump">
                    <a:snd r:embed="rId5" name="click.wav"/>
                  </a:hlinkClick>
                </a:rPr>
                <a:t>Начать игру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6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s://flomaster.top/uploads/posts/2022-08/1660766328_8-flomaster-club-p-turisti-kartinki-dlya-detei-krasivo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1802" y="2676477"/>
            <a:ext cx="4109737" cy="31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 rot="16200000">
            <a:off x="1351277" y="-90513"/>
            <a:ext cx="4515668" cy="6996547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lv_0_202404232114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72" y="1624834"/>
            <a:ext cx="6489476" cy="3393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2715491" y="122696"/>
            <a:ext cx="6705600" cy="817418"/>
            <a:chOff x="2715491" y="122696"/>
            <a:chExt cx="6705600" cy="81741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2715491" y="122696"/>
              <a:ext cx="6705600" cy="81741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40182" y="194672"/>
              <a:ext cx="65809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Туристический клуб «Сорока на хвосте»</a:t>
              </a:r>
              <a:endParaRPr lang="ru-RU" sz="24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307782" y="6260721"/>
            <a:ext cx="1884218" cy="597279"/>
            <a:chOff x="10307782" y="6220689"/>
            <a:chExt cx="1884218" cy="597279"/>
          </a:xfrm>
        </p:grpSpPr>
        <p:sp>
          <p:nvSpPr>
            <p:cNvPr id="11" name="Скругленный прямоугольник 10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40182" y="1191491"/>
            <a:ext cx="2826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АФИША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1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10307782" y="6260721"/>
            <a:ext cx="1884218" cy="597279"/>
            <a:chOff x="10307782" y="6220689"/>
            <a:chExt cx="1884218" cy="597279"/>
          </a:xfrm>
        </p:grpSpPr>
        <p:sp>
          <p:nvSpPr>
            <p:cNvPr id="4" name="Скругленный прямоугольник 3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1233056" y="166254"/>
            <a:ext cx="5694216" cy="5802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357745" y="223299"/>
            <a:ext cx="5569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Что турист возьмет в поход ?</a:t>
            </a:r>
            <a:endParaRPr lang="ru-RU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2" name="Picture 8" descr="https://gas-kvas.com/uploads/posts/2023-02/1676724817_gas-kvas-com-p-aptechka-detskii-risunok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19" y="1469838"/>
            <a:ext cx="2222983" cy="17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425" y="2498638"/>
            <a:ext cx="2314575" cy="23145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533" y="1149564"/>
            <a:ext cx="1349074" cy="13490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5527" y="3867176"/>
            <a:ext cx="2266866" cy="1513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3240" y="3890595"/>
            <a:ext cx="3621338" cy="28287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4823" y="891332"/>
            <a:ext cx="1335140" cy="9327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7678" y="3130631"/>
            <a:ext cx="2835562" cy="2123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6444" y="4757931"/>
            <a:ext cx="2511770" cy="219475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6649" y="1642916"/>
            <a:ext cx="1507225" cy="15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00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61999" y="235527"/>
            <a:ext cx="7994074" cy="14773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25236" y="389416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Мы отправляемся в поход.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Путь будет лежат по реке Вишера.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Помоги туристу собрать одежду для сплава по реке.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 descr="6-9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3994" y="5293445"/>
            <a:ext cx="1592580" cy="130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s-l30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64920" y="4660032"/>
            <a:ext cx="1666875" cy="126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детский-спасательный-жилет-юниор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25236" y="2159317"/>
            <a:ext cx="1495425" cy="123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___дождевик_накидка_ko-ko-ko_800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0081" y="2393549"/>
            <a:ext cx="1838325" cy="137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0b991264e4c14e1b829f05f057309a30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0126" y="4566688"/>
            <a:ext cx="1714500" cy="1453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1025832-_002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85709" y="666385"/>
            <a:ext cx="1481455" cy="1323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d2328875e8cf2a8e61ec8452a560105c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771420" y="3214220"/>
            <a:ext cx="1847850" cy="1329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Без названия (2).jp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885709" y="2701827"/>
            <a:ext cx="1800225" cy="1304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14" name="Скругленный прямоугольник 13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57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370"/>
            <a:ext cx="12192001" cy="68580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7746844" y="3092718"/>
            <a:ext cx="2627522" cy="2970131"/>
            <a:chOff x="7746844" y="3092718"/>
            <a:chExt cx="2627522" cy="2970131"/>
          </a:xfrm>
        </p:grpSpPr>
        <p:pic>
          <p:nvPicPr>
            <p:cNvPr id="3074" name="Picture 2" descr="https://orchidea-shop.ru/base/data/333mi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844" y="3446661"/>
              <a:ext cx="2576945" cy="26161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129929" y="3092718"/>
              <a:ext cx="22444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Венерин башмачок</a:t>
              </a:r>
              <a:endParaRPr lang="ru-RU" sz="2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9782650" y="2313709"/>
            <a:ext cx="2308197" cy="2260345"/>
            <a:chOff x="9782650" y="2313709"/>
            <a:chExt cx="2308197" cy="2260345"/>
          </a:xfrm>
        </p:grpSpPr>
        <p:pic>
          <p:nvPicPr>
            <p:cNvPr id="3078" name="Picture 6" descr="https://thumbs.dreamstime.com/b/%D0%BB%D0%B5%D0%BA%D0%B0%D1%80%D1%81%D1%82%D0%B2%D0%B5%D0%BD%D0%BD%D0%BE%D0%B5-%D1%80%D0%B0%D1%81%D1%82%D0%B5%D0%BD%D0%B8%D0%B5-anomala-paeonia-6162739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2650" y="2799627"/>
              <a:ext cx="2308197" cy="17744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465024" y="2313709"/>
              <a:ext cx="13806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Пион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2825029" y="1925782"/>
            <a:ext cx="4921815" cy="3906332"/>
            <a:chOff x="2825029" y="1925782"/>
            <a:chExt cx="4921815" cy="39063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5029" y="2313709"/>
              <a:ext cx="4921815" cy="351840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3992413" y="1925782"/>
              <a:ext cx="2269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Сосна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03343" y="1828800"/>
            <a:ext cx="2069022" cy="2923309"/>
            <a:chOff x="503343" y="1828800"/>
            <a:chExt cx="2069022" cy="2923309"/>
          </a:xfrm>
        </p:grpSpPr>
        <p:pic>
          <p:nvPicPr>
            <p:cNvPr id="3076" name="Picture 4" descr="https://h5p.org/sites/default/files/h5p/content/28696/images/image-57fa427885d8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43" y="2105891"/>
              <a:ext cx="2069022" cy="26462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flipH="1">
              <a:off x="1154266" y="1828800"/>
              <a:ext cx="13243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Калипсо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Скругленный прямоугольник 10"/>
          <p:cNvSpPr/>
          <p:nvPr/>
        </p:nvSpPr>
        <p:spPr>
          <a:xfrm>
            <a:off x="1496291" y="263236"/>
            <a:ext cx="9864436" cy="126076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На природоохранных землях </a:t>
            </a:r>
            <a:r>
              <a:rPr lang="ru-R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Вишерского</a:t>
            </a:r>
            <a:r>
              <a:rPr lang="ru-RU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заповедника произрастает свыше сотни видов растений Пермского края, среди которых много исчезающих, редких и «</a:t>
            </a:r>
            <a:r>
              <a:rPr lang="ru-RU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краснокнижных</a:t>
            </a:r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».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Какие растения занесены в Красную книгу и их нельзя рвать?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23" name="Скругленный прямоугольник 22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5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532 L -0.64218 -0.011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09" y="-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0320" y="342960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Камень Писаный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624944" y="3616037"/>
            <a:ext cx="4456637" cy="3168159"/>
            <a:chOff x="6052644" y="3419177"/>
            <a:chExt cx="4579866" cy="3340739"/>
          </a:xfrm>
        </p:grpSpPr>
        <p:pic>
          <p:nvPicPr>
            <p:cNvPr id="4098" name="Picture 2" descr="https://vsegda-pomnim.com/uploads/posts/2023-03/1679032817_vsegda-pomnim-com-p-foto-kamnei-visheri-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644" y="3810000"/>
              <a:ext cx="4579866" cy="29499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5" name="TextBox 4"/>
            <p:cNvSpPr txBox="1"/>
            <p:nvPr/>
          </p:nvSpPr>
          <p:spPr>
            <a:xfrm>
              <a:off x="7562449" y="3419177"/>
              <a:ext cx="2989976" cy="377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17433" y="3463690"/>
            <a:ext cx="4140632" cy="3254581"/>
            <a:chOff x="1113049" y="3463690"/>
            <a:chExt cx="4140632" cy="3254581"/>
          </a:xfrm>
        </p:grpSpPr>
        <p:pic>
          <p:nvPicPr>
            <p:cNvPr id="4100" name="Picture 4" descr="https://evrazhka-perm.ru/wp-content/uploads/2022/08/bmgg8wxyeag-2048x136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049" y="3956502"/>
              <a:ext cx="4140632" cy="27617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3" name="Прямоугольник 2"/>
            <p:cNvSpPr/>
            <p:nvPr/>
          </p:nvSpPr>
          <p:spPr>
            <a:xfrm>
              <a:off x="1990099" y="3463690"/>
              <a:ext cx="18934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Камень </a:t>
              </a:r>
              <a:r>
                <a:rPr lang="ru-RU" b="1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Ветлан</a:t>
              </a:r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38928" y="121531"/>
            <a:ext cx="3642654" cy="3113277"/>
            <a:chOff x="6438928" y="121531"/>
            <a:chExt cx="3642654" cy="3113277"/>
          </a:xfrm>
        </p:grpSpPr>
        <p:pic>
          <p:nvPicPr>
            <p:cNvPr id="4102" name="Picture 6" descr="https://upload.wikimedia.org/wikipedia/commons/3/34/%D0%9F%D1%80%D0%B8%D1%80%D0%BE%D0%B4%D0%BD%D1%8B%D0%B9_%D0%BF%D0%B0%D1%80%D0%BA_%D0%A7%D1%83%D1%81%D0%BE%D0%B2%D1%81%D0%BA%D0%BE%D0%B9._%D0%A7%D1%83%D1%81%D0%BE%D0%B2%D0%B0%D1%8F%2C_%D0%BA%D0%B0%D0%BC%D0%B5%D0%BD%D1%8C_%D0%9F%D0%B5%D1%87%D0%BA%D0%B0_04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928" y="535079"/>
              <a:ext cx="3642654" cy="26997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4" name="Прямоугольник 3"/>
            <p:cNvSpPr/>
            <p:nvPr/>
          </p:nvSpPr>
          <p:spPr>
            <a:xfrm>
              <a:off x="7250532" y="121531"/>
              <a:ext cx="18069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Камень Печка</a:t>
              </a:r>
              <a:endParaRPr lang="ru-RU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277090" y="318655"/>
            <a:ext cx="3547857" cy="2133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7433" y="467868"/>
            <a:ext cx="3295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Река Вишера богата красивыми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скалами.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Найди те скалы, которые находятся на берегах реки Вишера.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307782" y="6202143"/>
            <a:ext cx="2004754" cy="597279"/>
            <a:chOff x="10307782" y="6202143"/>
            <a:chExt cx="2004754" cy="597279"/>
          </a:xfrm>
        </p:grpSpPr>
        <p:sp>
          <p:nvSpPr>
            <p:cNvPr id="15" name="Скругленный прямоугольник 14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02143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10903528" y="6282758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57199" y="1500188"/>
            <a:ext cx="6398489" cy="2827345"/>
            <a:chOff x="457199" y="1500188"/>
            <a:chExt cx="6398489" cy="2827345"/>
          </a:xfrm>
        </p:grpSpPr>
        <p:pic>
          <p:nvPicPr>
            <p:cNvPr id="5126" name="Picture 6" descr="https://i.pinimg.com/originals/00/d0/af/00d0af748f963c1d0087c6fc6d570c9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9" y="1765819"/>
              <a:ext cx="6398489" cy="25617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128963" y="1500188"/>
              <a:ext cx="20930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таймень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221634" y="4593164"/>
            <a:ext cx="6210300" cy="2080687"/>
            <a:chOff x="2221634" y="4593164"/>
            <a:chExt cx="6210300" cy="2080687"/>
          </a:xfrm>
        </p:grpSpPr>
        <p:pic>
          <p:nvPicPr>
            <p:cNvPr id="5122" name="Picture 2" descr="https://naomuseum.ru/upload/sobytiya/nelm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1634" y="4911725"/>
              <a:ext cx="6210300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574064" y="4593164"/>
              <a:ext cx="1914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белорыбица</a:t>
              </a:r>
              <a:endParaRPr lang="ru-RU" sz="2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774339" y="1654524"/>
            <a:ext cx="4077725" cy="2965105"/>
            <a:chOff x="7774339" y="1654524"/>
            <a:chExt cx="4077725" cy="2965105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4339" y="1975904"/>
              <a:ext cx="4077725" cy="2643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9429750" y="1654524"/>
              <a:ext cx="21574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щука</a:t>
              </a:r>
              <a:endParaRPr lang="ru-RU" sz="20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Скругленный прямоугольник 5"/>
          <p:cNvSpPr/>
          <p:nvPr/>
        </p:nvSpPr>
        <p:spPr>
          <a:xfrm>
            <a:off x="1971675" y="295327"/>
            <a:ext cx="7458075" cy="10671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0913" y="281690"/>
            <a:ext cx="557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 реке Вишера водится 33 вида рыб. Какие из них занесены в Красную книгу и запрещены к вылову?</a:t>
            </a:r>
            <a:endParaRPr lang="ru-RU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0307782" y="6220689"/>
            <a:ext cx="1884218" cy="597279"/>
            <a:chOff x="10307782" y="6220689"/>
            <a:chExt cx="1884218" cy="597279"/>
          </a:xfrm>
        </p:grpSpPr>
        <p:sp>
          <p:nvSpPr>
            <p:cNvPr id="16" name="Скругленный прямоугольник 15">
              <a:hlinkClick r:id="" action="ppaction://hlinkshowjump?jump=nextslide"/>
              <a:hlinkHover r:id="" action="ppaction://hlinkshowjump?jump=nextslide" highlightClick="1"/>
            </p:cNvPr>
            <p:cNvSpPr/>
            <p:nvPr/>
          </p:nvSpPr>
          <p:spPr>
            <a:xfrm>
              <a:off x="10307782" y="6220689"/>
              <a:ext cx="1884218" cy="597279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0782992" y="6319274"/>
              <a:ext cx="14090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Comic Sans MS" panose="030F0702030302020204" pitchFamily="66" charset="0"/>
                  <a:hlinkClick r:id="" action="ppaction://hlinkshowjump?jump=nextslide"/>
                </a:rPr>
                <a:t>далее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1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3523</TotalTime>
  <Words>315</Words>
  <Application>Microsoft Office PowerPoint</Application>
  <PresentationFormat>Широкоэкранный</PresentationFormat>
  <Paragraphs>60</Paragraphs>
  <Slides>12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Буранова Ольга</dc:creator>
  <cp:lastModifiedBy>Буранова Ольга</cp:lastModifiedBy>
  <cp:revision>65</cp:revision>
  <dcterms:created xsi:type="dcterms:W3CDTF">2024-04-21T07:45:08Z</dcterms:created>
  <dcterms:modified xsi:type="dcterms:W3CDTF">2024-05-14T02:25:31Z</dcterms:modified>
</cp:coreProperties>
</file>